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AD5AEB5-2780-4506-9250-199EB69E1156}">
  <a:tblStyle styleId="{5AD5AEB5-2780-4506-9250-199EB69E11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5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4.xml"/><Relationship Id="rId21" Type="http://schemas.openxmlformats.org/officeDocument/2006/relationships/font" Target="fonts/Robo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Word cloud to visualize all text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76d10c0fc9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76d10c0fc9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76d10c0fc9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76d10c0fc9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aimed our project</a:t>
            </a:r>
            <a:r>
              <a:rPr lang="en"/>
              <a:t> at distinguishing real job postings from fake ones using a dataset of almost 18,000 job postings.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dataset contained both legitimate and fraudulent job listings, which gave us a good foundation for developing and evaluating predictive models.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We employed four different machine learning algorithms to tackle the classification task: Random Forest, Logistic Regression, XGBBoosted Trees, and XGBClassifier.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After some data processing, cleaning, and resampling, the XGBClassifier model was able to best predict fraudulent job listings.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Mitchell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Left </a:t>
            </a:r>
            <a:r>
              <a:rPr lang="en"/>
              <a:t>block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Salary range - min and max together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Has x… - boolean flag of presence more than what they are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Employment types - Full-time, Part-time, Contract, Temporary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Experience/education levels - intern to senior, associate, director, executive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Right block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Title - lots of variety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Location - encoding country-state-city together, sometimes empty or multiple due to context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Department - lots of variety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Company profile - verbose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Description, requirements, benefits - raw text, verbose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Industry (software, sporting goods, hospitality), function (eng, sales, finance) - tokenized, but lots of variety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76d10c0fc9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76d10c0fc9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Mitchell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Computational work to clean and format data for models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Break down columns holding multiple data fields: salary range, location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Standardizing format of location columns: lowercase, trim whitespace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Jake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Encoding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We had unique approaches to filling / encoding data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en"/>
              <a:t>-40,000 or -1 or 0 for filling blank values?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en"/>
              <a:t>OHE to split into multiple columns, how many columns is too many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Data leakage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job_id,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Hyperparameter Tuning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RandomizedSearchCV, GridSearchCV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Jake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We needed greater precision on the minority dataset over over variables like balanced accuracy and recall. It is the one variable that defines the objective of the project. But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XGB Classifier ended up having slightly lower Balanced Accuracy than the 84% in Random Forest model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Not a high enough precision to fully automate, but high enough to build a short list of jobs that then get manually reviewed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We started with about 18000 total rows of data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6d5700b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76d5700b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Precision: Of the predicted fraudulent job listings, it was correct 79% of the time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"/>
              <a:t>Recall: Of the actual fraudulent job listings, it correctly identified 55% of them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Reference: Hyper tuning increased recall and balanced accuracy, but it comes at the expense of precision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         precision    recall  f1-score   support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      0       0.99      0.90      0.94      4284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      1       0.26      0.78      0.39       186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jebamania/group-project-2/pull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4.jp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Fraudulent Job Postings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460950" y="38246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Team: David Moyes, Mitchell Terry, Trenton Parker, Jake Backues</a:t>
            </a:r>
            <a:endParaRPr/>
          </a:p>
        </p:txBody>
      </p:sp>
      <p:sp>
        <p:nvSpPr>
          <p:cNvPr id="69" name="Google Shape;69;p13"/>
          <p:cNvSpPr txBox="1"/>
          <p:nvPr/>
        </p:nvSpPr>
        <p:spPr>
          <a:xfrm>
            <a:off x="1092000" y="2522925"/>
            <a:ext cx="59808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Mission statement: Identify fake job postings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Development</a:t>
            </a:r>
            <a:endParaRPr/>
          </a:p>
        </p:txBody>
      </p:sp>
      <p:sp>
        <p:nvSpPr>
          <p:cNvPr id="157" name="Google Shape;157;p22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Optimize code to run more efficiently (DRY) and improve minority class performance</a:t>
            </a:r>
            <a:endParaRPr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Vectorization to perform more sophisticated analysis on open text fields</a:t>
            </a:r>
            <a:endParaRPr sz="16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Create a GUI to allow individuals to check if specific job listings are </a:t>
            </a:r>
            <a:r>
              <a:rPr lang="en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fraudulent (Streamlit)</a:t>
            </a:r>
            <a:endParaRPr sz="16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600"/>
              <a:buFont typeface="Roboto"/>
              <a:buChar char="○"/>
            </a:pPr>
            <a:r>
              <a:rPr lang="en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Add a page where users could see a word cloud of fraudulent descriptions vs non-fraudulent from the training data</a:t>
            </a:r>
            <a:endParaRPr sz="16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63" y="451263"/>
            <a:ext cx="8842074" cy="424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65575" y="50775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458150" y="1198675"/>
            <a:ext cx="361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>
            <p:ph idx="4294967295" type="title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i="1" lang="en" sz="1600"/>
              <a:t>Answer the question, “Why are we the ones to solve the problem we identified?”</a:t>
            </a:r>
            <a:endParaRPr i="1" sz="1600"/>
          </a:p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3">
            <a:alphaModFix/>
          </a:blip>
          <a:srcRect b="11488" l="5744" r="5744" t="0"/>
          <a:stretch/>
        </p:blipFill>
        <p:spPr>
          <a:xfrm>
            <a:off x="4856629" y="1363008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>
            <p:ph idx="4294967295" type="title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Jake Backues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8" name="Google Shape;78;p14"/>
          <p:cNvSpPr txBox="1"/>
          <p:nvPr>
            <p:ph idx="4294967295" type="body"/>
          </p:nvPr>
        </p:nvSpPr>
        <p:spPr>
          <a:xfrm>
            <a:off x="231725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Bacon ipsum dolor amet shoulder tail picanha turkey salami, tenderloin ham prosciutto venison ham hock.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2449668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Trent Parker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0" name="Google Shape;80;p14"/>
          <p:cNvSpPr txBox="1"/>
          <p:nvPr>
            <p:ph idx="4294967295" type="title"/>
          </p:nvPr>
        </p:nvSpPr>
        <p:spPr>
          <a:xfrm>
            <a:off x="4667629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Mitchell Terry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1" name="Google Shape;81;p14"/>
          <p:cNvSpPr txBox="1"/>
          <p:nvPr>
            <p:ph idx="4294967295" type="body"/>
          </p:nvPr>
        </p:nvSpPr>
        <p:spPr>
          <a:xfrm>
            <a:off x="2449668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Lorem ipsum dolor sit down somewhere amet, consectetur adipiscing elit, sed do eiusmod tempora shrimp fried rice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82" name="Google Shape;82;p14"/>
          <p:cNvSpPr txBox="1"/>
          <p:nvPr>
            <p:ph idx="4294967295" type="body"/>
          </p:nvPr>
        </p:nvSpPr>
        <p:spPr>
          <a:xfrm>
            <a:off x="4667629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Lorem ipsum dolor sit amet, consectetur adipiscing elit, sed do eiusmod tempor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descr="Corporate headshot of a man" id="83" name="Google Shape;8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4590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>
            <p:ph idx="4294967295" type="title"/>
          </p:nvPr>
        </p:nvSpPr>
        <p:spPr>
          <a:xfrm>
            <a:off x="688559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David Moyes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5" name="Google Shape;85;p14"/>
          <p:cNvSpPr txBox="1"/>
          <p:nvPr>
            <p:ph idx="4294967295" type="body"/>
          </p:nvPr>
        </p:nvSpPr>
        <p:spPr>
          <a:xfrm>
            <a:off x="6885590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Lorem ipsum dolor sit amet, consectetur adipiscing elit, sed do eiusmod tempor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86" name="Google Shape;86;p14"/>
          <p:cNvPicPr preferRelativeResize="0"/>
          <p:nvPr/>
        </p:nvPicPr>
        <p:blipFill rotWithShape="1">
          <a:blip r:embed="rId5">
            <a:alphaModFix/>
          </a:blip>
          <a:srcRect b="26798" l="0" r="23588" t="15927"/>
          <a:stretch/>
        </p:blipFill>
        <p:spPr>
          <a:xfrm>
            <a:off x="420675" y="13630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7" name="Google Shape;8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38650" y="1363000"/>
            <a:ext cx="1644300" cy="1644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866900" y="160550"/>
            <a:ext cx="7652400" cy="12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229950" y="1592875"/>
            <a:ext cx="8684100" cy="3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Fake job listings are prevalent across various job listing sites and platforms, causing frustration and potential financial harm to applicants.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Develop a machine learning model capable of analyzing job listings to accurately identify fraudulent postings.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Employ different machine learning algorithms to see which performs the best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Evaluate models based on balanced accuracy scores and classification reports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98" name="Google Shape;98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Project Approach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0" name="Google Shape;100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First, we focused on finding and cleaning a dataset.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Then all of us tested </a:t>
            </a:r>
            <a:r>
              <a:rPr lang="en" sz="2000"/>
              <a:t>separate</a:t>
            </a:r>
            <a:r>
              <a:rPr lang="en" sz="2000"/>
              <a:t> models to see who could get the highest accuracy scores.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We tested: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Logistic Regression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Random Forest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XGB Boosted Trees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XGB Classifier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Data, Exploration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Numeric and categorical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Salary Range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Has telecommuting, a </a:t>
            </a:r>
            <a:r>
              <a:rPr lang="en"/>
              <a:t>company</a:t>
            </a:r>
            <a:r>
              <a:rPr lang="en"/>
              <a:t> logo, screening questions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Employment Type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Required Experience &amp; Education levels</a:t>
            </a:r>
            <a:endParaRPr/>
          </a:p>
        </p:txBody>
      </p:sp>
      <p:cxnSp>
        <p:nvCxnSpPr>
          <p:cNvPr id="107" name="Google Shape;107;p17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08" name="Google Shape;108;p1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Textual, short or long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Title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Location (country, state, city)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Department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Company Profile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Job Description, Requirements, Benefits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Industry and Function areas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Cleanup &amp; Formatting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Expand complex columns to more usable separate columns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Location to County, State, and City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Salary Range to a minimum and maximum</a:t>
            </a:r>
            <a:endParaRPr sz="1400"/>
          </a:p>
        </p:txBody>
      </p:sp>
      <p:sp>
        <p:nvSpPr>
          <p:cNvPr id="115" name="Google Shape;115;p18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text formatting following expansion, specifically locations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 lower case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Trim whitespace</a:t>
            </a:r>
            <a:endParaRPr/>
          </a:p>
        </p:txBody>
      </p:sp>
      <p:cxnSp>
        <p:nvCxnSpPr>
          <p:cNvPr id="116" name="Google Shape;116;p18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Improving the Models</a:t>
            </a:r>
            <a:endParaRPr/>
          </a:p>
        </p:txBody>
      </p:sp>
      <p:cxnSp>
        <p:nvCxnSpPr>
          <p:cNvPr id="122" name="Google Shape;122;p19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19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976112" y="2674713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Get baseline of multiple models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5" name="Google Shape;125;p19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19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Review and adjust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8" name="Google Shape;128;p19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9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6504625" y="2219977"/>
            <a:ext cx="1814100" cy="7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Hyperparameter Tuning on best performing models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31" name="Google Shape;131;p19"/>
          <p:cNvGrpSpPr/>
          <p:nvPr/>
        </p:nvGrpSpPr>
        <p:grpSpPr>
          <a:xfrm rot="10800000"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32" name="Google Shape;132;p19"/>
            <p:cNvCxnSpPr>
              <a:stCxn id="133" idx="6"/>
              <a:endCxn id="134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33" name="Google Shape;133;p19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6" name="Google Shape;1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6150" y="3727700"/>
            <a:ext cx="504350" cy="50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41" name="Google Shape;141;p20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>
            <p:ph type="title"/>
          </p:nvPr>
        </p:nvSpPr>
        <p:spPr>
          <a:xfrm>
            <a:off x="-30675" y="826350"/>
            <a:ext cx="3055800" cy="34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/>
              <a:t>Results</a:t>
            </a:r>
            <a:endParaRPr b="1" sz="27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Minority Precision top priority</a:t>
            </a:r>
            <a:endParaRPr b="1"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XGB Classifier Model</a:t>
            </a:r>
            <a:endParaRPr b="1"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en" sz="1700"/>
              <a:t>Significantly</a:t>
            </a:r>
            <a:r>
              <a:rPr b="1" lang="en" sz="1700"/>
              <a:t> reduce manual work, not fully automated</a:t>
            </a:r>
            <a:br>
              <a:rPr lang="en" sz="1300"/>
            </a:br>
            <a:endParaRPr sz="1300"/>
          </a:p>
        </p:txBody>
      </p:sp>
      <p:graphicFrame>
        <p:nvGraphicFramePr>
          <p:cNvPr id="143" name="Google Shape;143;p20"/>
          <p:cNvGraphicFramePr/>
          <p:nvPr/>
        </p:nvGraphicFramePr>
        <p:xfrm>
          <a:off x="3458050" y="1046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{5AD5AEB5-2780-4506-9250-199EB69E1156}</a:tableStyleId>
              </a:tblPr>
              <a:tblGrid>
                <a:gridCol w="1093850"/>
                <a:gridCol w="1093850"/>
                <a:gridCol w="1093850"/>
                <a:gridCol w="1093850"/>
                <a:gridCol w="1093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Precision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Recall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F1-score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Support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 (real)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98%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98%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98%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3423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 (fraud)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60%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65%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62%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153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Accuracy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97%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3576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Balanced Accuracy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81.38%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3576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Weighted avg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97%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97%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97%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3576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48" name="Google Shape;148;p21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1"/>
          <p:cNvSpPr txBox="1"/>
          <p:nvPr>
            <p:ph type="title"/>
          </p:nvPr>
        </p:nvSpPr>
        <p:spPr>
          <a:xfrm>
            <a:off x="2537550" y="314875"/>
            <a:ext cx="40689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700"/>
              <a:t>Random Forest </a:t>
            </a:r>
            <a:r>
              <a:rPr b="1" lang="en" sz="2700"/>
              <a:t>Results</a:t>
            </a:r>
            <a:br>
              <a:rPr lang="en" sz="1300"/>
            </a:br>
            <a:endParaRPr sz="1300"/>
          </a:p>
        </p:txBody>
      </p:sp>
      <p:graphicFrame>
        <p:nvGraphicFramePr>
          <p:cNvPr id="150" name="Google Shape;150;p21"/>
          <p:cNvGraphicFramePr/>
          <p:nvPr/>
        </p:nvGraphicFramePr>
        <p:xfrm>
          <a:off x="3287550" y="1103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{5AD5AEB5-2780-4506-9250-199EB69E1156}</a:tableStyleId>
              </a:tblPr>
              <a:tblGrid>
                <a:gridCol w="1054550"/>
                <a:gridCol w="1054550"/>
                <a:gridCol w="1054550"/>
                <a:gridCol w="1054550"/>
                <a:gridCol w="865225"/>
              </a:tblGrid>
              <a:tr h="723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Precision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Recall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F1-score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Support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70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0 (real)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98%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99%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99%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4284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23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 (fraud)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79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5%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62%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186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70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Accuracy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98%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4470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50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</a:rPr>
                        <a:t>Balanced Accuracy</a:t>
                      </a:r>
                      <a:endParaRPr sz="1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77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.4%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4470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14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</a:rPr>
                        <a:t>Weighted avg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97%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98%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97%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4470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1" name="Google Shape;151;p21"/>
          <p:cNvSpPr txBox="1"/>
          <p:nvPr/>
        </p:nvSpPr>
        <p:spPr>
          <a:xfrm>
            <a:off x="466625" y="1122050"/>
            <a:ext cx="2180700" cy="3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This model had higher precision, but lower recall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Another model using oversampling  had </a:t>
            </a: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26% precision and </a:t>
            </a: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78% recall with 84% </a:t>
            </a: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balanced</a:t>
            </a: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accuracy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